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1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1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7" r:id="rId4"/>
    <p:sldId id="268" r:id="rId5"/>
    <p:sldId id="259" r:id="rId6"/>
    <p:sldId id="260" r:id="rId7"/>
    <p:sldId id="262" r:id="rId8"/>
    <p:sldId id="263" r:id="rId9"/>
    <p:sldId id="270" r:id="rId10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o-R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/>
          <p:nvPr/>
        </p:nvPicPr>
        <p:blipFill>
          <a:blip r:embed="rId15" cstate="print"/>
          <a:stretch/>
        </p:blipFill>
        <p:spPr>
          <a:xfrm>
            <a:off x="151560" y="136440"/>
            <a:ext cx="1746360" cy="45468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63440" y="681120"/>
            <a:ext cx="9389520" cy="1009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o-R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Apasă pentru editare format text contur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doilea nivel de schițare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treilea nivel de schițare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patrules nivel de schițare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cincilea nivel de schițare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șaselea nivel de schițare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șaptelea nivel de schițare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6"/>
          <p:cNvPicPr/>
          <p:nvPr/>
        </p:nvPicPr>
        <p:blipFill>
          <a:blip r:embed="rId15" cstate="print"/>
          <a:stretch/>
        </p:blipFill>
        <p:spPr>
          <a:xfrm>
            <a:off x="151560" y="136440"/>
            <a:ext cx="1746360" cy="454680"/>
          </a:xfrm>
          <a:prstGeom prst="rect">
            <a:avLst/>
          </a:prstGeom>
          <a:ln>
            <a:noFill/>
          </a:ln>
        </p:spPr>
      </p:pic>
      <p:sp>
        <p:nvSpPr>
          <p:cNvPr id="38" name="CustomShape 1"/>
          <p:cNvSpPr/>
          <p:nvPr/>
        </p:nvSpPr>
        <p:spPr>
          <a:xfrm>
            <a:off x="2077560" y="38160"/>
            <a:ext cx="5588640" cy="65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o-RO" sz="20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WATT ELSE</a:t>
            </a:r>
            <a:r>
              <a:rPr lang="ro-RO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NET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ORK FOR A DYNAMIC 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CTORS INVOLVED IN 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T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HE 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T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RANSITION OF COMPETENCES IN THE 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NERGY FIELD FACING 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L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EARNING CHALLENGE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IN </a:t>
            </a:r>
            <a:r>
              <a:rPr lang="ro-RO" sz="1800" b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</a:t>
            </a:r>
            <a:r>
              <a:rPr lang="ro-RO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UROPE</a:t>
            </a:r>
            <a:endParaRPr lang="ro-R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Apasă pentru editare format text contur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doilea nivel de schițare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treilea nivel de schițare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patrules nivel de schițare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cincilea nivel de schițare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șaselea nivel de schițare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 șaptelea nivel de schițare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346760" y="1750320"/>
            <a:ext cx="9723960" cy="11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o-RO" sz="3600" b="1" strike="noStrike" spc="-1" dirty="0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WATT </a:t>
            </a:r>
            <a:r>
              <a:rPr lang="ro-RO" sz="3600" b="1" strike="noStrike" spc="-1" dirty="0" err="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ELSE</a:t>
            </a:r>
            <a:r>
              <a:rPr lang="ro-RO" sz="3600" b="1" strike="noStrike" spc="-1" dirty="0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o-RO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NET</a:t>
            </a:r>
            <a:r>
              <a:rPr lang="ro-RO" sz="3200" b="1" strike="noStrike" spc="-1" dirty="0" err="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ORK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FOR A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DYNAMIC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ro-RO" sz="3200" b="1" strike="noStrike" spc="-1" dirty="0" err="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CTORS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INVOLVED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</a:t>
            </a:r>
            <a:r>
              <a:rPr lang="ro-RO" sz="3200" b="1" strike="noStrike" spc="-1" dirty="0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HE </a:t>
            </a:r>
            <a:r>
              <a:rPr lang="ro-RO" sz="3200" b="1" strike="noStrike" spc="-1" dirty="0" err="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RANSITION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OF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COMPETENCES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THE </a:t>
            </a:r>
            <a:r>
              <a:rPr lang="ro-RO" sz="3200" b="1" strike="noStrike" spc="-1" dirty="0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NERGY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FIELD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FACING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ro-RO" sz="3200" b="1" strike="noStrike" spc="-1" dirty="0" err="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EARNING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ro-RO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CHALLENGE</a:t>
            </a:r>
            <a:r>
              <a:rPr lang="ro-RO" sz="3200" b="1" strike="noStrike" spc="-1" dirty="0" err="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</a:t>
            </a:r>
            <a:r>
              <a:rPr lang="ro-RO" sz="3200" b="1" strike="noStrike" spc="-1" dirty="0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</a:t>
            </a:r>
            <a:r>
              <a:rPr lang="ro-RO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UROPE</a:t>
            </a:r>
            <a:endParaRPr lang="ro-RO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858384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A66A29F-E341-49EB-8924-26F0E7299185}" type="slidenum">
              <a:rPr lang="ro-RO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r>
              <a:rPr lang="ro-RO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/15</a:t>
            </a:r>
            <a:endParaRPr lang="ro-R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2085840" y="3304800"/>
            <a:ext cx="799848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o-RO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Transnational Meeting </a:t>
            </a:r>
            <a:r>
              <a:rPr lang="ro-RO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TM#</a:t>
            </a:r>
            <a:r>
              <a:rPr lang="en-US" sz="3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</a:t>
            </a:r>
            <a:r>
              <a:rPr lang="ro-RO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o-RO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o-RO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2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Torino</a:t>
            </a:r>
            <a:r>
              <a:rPr lang="ro-RO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o-RO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</a:t>
            </a:r>
            <a:r>
              <a:rPr lang="en-US" sz="32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Italia</a:t>
            </a:r>
            <a:endParaRPr lang="ro-RO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Martie</a:t>
            </a:r>
            <a:r>
              <a:rPr lang="ro-RO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2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-3.03 </a:t>
            </a:r>
            <a:r>
              <a:rPr lang="ro-RO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</a:t>
            </a:r>
            <a:r>
              <a:rPr lang="en-US" sz="3200" b="1" strike="noStrike" spc="-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22</a:t>
            </a:r>
            <a:endParaRPr lang="ro-RO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Image 12"/>
          <p:cNvPicPr/>
          <p:nvPr/>
        </p:nvPicPr>
        <p:blipFill>
          <a:blip r:embed="rId2"/>
          <a:stretch/>
        </p:blipFill>
        <p:spPr>
          <a:xfrm>
            <a:off x="147600" y="113040"/>
            <a:ext cx="5527440" cy="1439640"/>
          </a:xfrm>
          <a:prstGeom prst="rect">
            <a:avLst/>
          </a:prstGeom>
          <a:ln>
            <a:noFill/>
          </a:ln>
        </p:spPr>
      </p:pic>
      <p:grpSp>
        <p:nvGrpSpPr>
          <p:cNvPr id="9" name="Grupare 8"/>
          <p:cNvGrpSpPr/>
          <p:nvPr/>
        </p:nvGrpSpPr>
        <p:grpSpPr>
          <a:xfrm>
            <a:off x="152400" y="5804144"/>
            <a:ext cx="11785600" cy="920321"/>
            <a:chOff x="-5946065" y="5252760"/>
            <a:chExt cx="17799785" cy="1389960"/>
          </a:xfrm>
        </p:grpSpPr>
        <p:sp>
          <p:nvSpPr>
            <p:cNvPr id="10" name="CustomShape 3"/>
            <p:cNvSpPr/>
            <p:nvPr/>
          </p:nvSpPr>
          <p:spPr>
            <a:xfrm>
              <a:off x="-5946065" y="6341400"/>
              <a:ext cx="3941640" cy="301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o-RO" sz="1600" b="1" strike="noStrike" spc="-1" dirty="0">
                  <a:solidFill>
                    <a:srgbClr val="70AD47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2019-1-FR01-KA202-062503</a:t>
              </a:r>
              <a:endParaRPr lang="ro-RO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11" name="Image 6"/>
            <p:cNvPicPr/>
            <p:nvPr/>
          </p:nvPicPr>
          <p:blipFill>
            <a:blip r:embed="rId3"/>
            <a:stretch/>
          </p:blipFill>
          <p:spPr>
            <a:xfrm>
              <a:off x="4510800" y="5252760"/>
              <a:ext cx="7342920" cy="13899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/>
          </p:cNvSpPr>
          <p:nvPr/>
        </p:nvSpPr>
        <p:spPr>
          <a:xfrm>
            <a:off x="2209800" y="12192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o-RO" sz="2400" b="1" kern="0" dirty="0">
                <a:solidFill>
                  <a:schemeClr val="accent3">
                    <a:lumMod val="75000"/>
                  </a:schemeClr>
                </a:solidFill>
              </a:rPr>
              <a:t>Obiective</a:t>
            </a:r>
            <a:r>
              <a:rPr lang="en-US" sz="2400" b="1" kern="0" dirty="0">
                <a:solidFill>
                  <a:schemeClr val="accent3">
                    <a:lumMod val="75000"/>
                  </a:schemeClr>
                </a:solidFill>
              </a:rPr>
              <a:t>le</a:t>
            </a:r>
            <a:r>
              <a:rPr lang="ro-RO" sz="2400" b="1" kern="0" dirty="0">
                <a:solidFill>
                  <a:schemeClr val="accent3">
                    <a:lumMod val="75000"/>
                  </a:schemeClr>
                </a:solidFill>
              </a:rPr>
              <a:t> proiect</a:t>
            </a:r>
            <a:r>
              <a:rPr lang="en-US" sz="2400" b="1" kern="0" dirty="0" err="1">
                <a:solidFill>
                  <a:schemeClr val="accent3">
                    <a:lumMod val="75000"/>
                  </a:schemeClr>
                </a:solidFill>
              </a:rPr>
              <a:t>ului</a:t>
            </a:r>
            <a:endParaRPr lang="en-US" sz="2400" b="1" kern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stituent conținut 2"/>
          <p:cNvSpPr txBox="1">
            <a:spLocks/>
          </p:cNvSpPr>
          <p:nvPr/>
        </p:nvSpPr>
        <p:spPr>
          <a:xfrm>
            <a:off x="872067" y="1981200"/>
            <a:ext cx="7408333" cy="4144963"/>
          </a:xfrm>
          <a:prstGeom prst="rect">
            <a:avLst/>
          </a:prstGeom>
        </p:spPr>
        <p:txBody>
          <a:bodyPr/>
          <a:lstStyle/>
          <a:p>
            <a:endParaRPr lang="ro-RO" sz="2000" b="1" dirty="0" smtClean="0"/>
          </a:p>
          <a:p>
            <a:pPr>
              <a:buFont typeface="Wingdings" pitchFamily="2" charset="2"/>
              <a:buChar char="§"/>
            </a:pPr>
            <a:r>
              <a:rPr lang="ro-RO" sz="2000" dirty="0" smtClean="0"/>
              <a:t>Adoptarea metodologiei Uniunii Europene cu privire la managementul proiectelor</a:t>
            </a:r>
          </a:p>
          <a:p>
            <a:endParaRPr lang="ro-RO" sz="2000" dirty="0" smtClean="0"/>
          </a:p>
          <a:p>
            <a:pPr>
              <a:buFont typeface="Wingdings" pitchFamily="2" charset="2"/>
              <a:buChar char="§"/>
            </a:pPr>
            <a:r>
              <a:rPr lang="ro-RO" sz="2000" dirty="0" smtClean="0"/>
              <a:t>Cunoașterea aprofundată a evoluției locurilor de muncă</a:t>
            </a:r>
            <a:r>
              <a:rPr lang="en-US" sz="2000" dirty="0" smtClean="0"/>
              <a:t> din </a:t>
            </a:r>
            <a:r>
              <a:rPr lang="en-US" sz="2000" dirty="0" err="1" smtClean="0"/>
              <a:t>domeniul</a:t>
            </a:r>
            <a:r>
              <a:rPr lang="en-US" sz="2000" dirty="0" smtClean="0"/>
              <a:t> </a:t>
            </a:r>
            <a:r>
              <a:rPr lang="en-US" sz="2000" dirty="0" err="1" smtClean="0"/>
              <a:t>energiei</a:t>
            </a:r>
            <a:r>
              <a:rPr lang="ro-RO" sz="2000" dirty="0" smtClean="0"/>
              <a:t> în vederea asigurării unei mai bune inserții sociale </a:t>
            </a:r>
          </a:p>
          <a:p>
            <a:endParaRPr lang="ro-RO" sz="2000" dirty="0" smtClean="0"/>
          </a:p>
          <a:p>
            <a:pPr>
              <a:buFont typeface="Wingdings" pitchFamily="2" charset="2"/>
              <a:buChar char="§"/>
            </a:pPr>
            <a:r>
              <a:rPr lang="ro-RO" sz="2000" dirty="0" smtClean="0"/>
              <a:t>Crearea unei hărți la nivel european a locurilor de muncă și a competențelor din domeniul energetic</a:t>
            </a:r>
            <a:endParaRPr lang="ro-RO" sz="2000" dirty="0"/>
          </a:p>
        </p:txBody>
      </p:sp>
      <p:grpSp>
        <p:nvGrpSpPr>
          <p:cNvPr id="7" name="Grupare 6"/>
          <p:cNvGrpSpPr/>
          <p:nvPr/>
        </p:nvGrpSpPr>
        <p:grpSpPr>
          <a:xfrm>
            <a:off x="152400" y="5804144"/>
            <a:ext cx="11785600" cy="920321"/>
            <a:chOff x="-5946065" y="5252760"/>
            <a:chExt cx="17799785" cy="1389960"/>
          </a:xfrm>
        </p:grpSpPr>
        <p:sp>
          <p:nvSpPr>
            <p:cNvPr id="8" name="CustomShape 3"/>
            <p:cNvSpPr/>
            <p:nvPr/>
          </p:nvSpPr>
          <p:spPr>
            <a:xfrm>
              <a:off x="-5946065" y="6341400"/>
              <a:ext cx="3941640" cy="301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o-RO" sz="1600" b="1" strike="noStrike" spc="-1" dirty="0">
                  <a:solidFill>
                    <a:srgbClr val="70AD47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2019-1-FR01-KA202-062503</a:t>
              </a:r>
              <a:endParaRPr lang="ro-RO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9" name="Image 6"/>
            <p:cNvPicPr/>
            <p:nvPr/>
          </p:nvPicPr>
          <p:blipFill>
            <a:blip r:embed="rId2"/>
            <a:stretch/>
          </p:blipFill>
          <p:spPr>
            <a:xfrm>
              <a:off x="4510800" y="5252760"/>
              <a:ext cx="7342920" cy="13899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/>
          </p:cNvSpPr>
          <p:nvPr/>
        </p:nvSpPr>
        <p:spPr>
          <a:xfrm>
            <a:off x="1981200" y="13716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/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Sarcinile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partenerilor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 din  </a:t>
            </a:r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proiect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Substituent conținut 2"/>
          <p:cNvSpPr txBox="1">
            <a:spLocks/>
          </p:cNvSpPr>
          <p:nvPr/>
        </p:nvSpPr>
        <p:spPr>
          <a:xfrm>
            <a:off x="533401" y="2035479"/>
            <a:ext cx="8763000" cy="4060521"/>
          </a:xfrm>
          <a:prstGeom prst="rect">
            <a:avLst/>
          </a:prstGeom>
        </p:spPr>
        <p:txBody>
          <a:bodyPr/>
          <a:lstStyle/>
          <a:p>
            <a:r>
              <a:rPr lang="ro-RO" sz="2000" b="1" dirty="0" smtClean="0"/>
              <a:t>Fiecare partener va asigura</a:t>
            </a:r>
            <a:r>
              <a:rPr lang="en-US" sz="2000" b="1" dirty="0" smtClean="0"/>
              <a:t>:</a:t>
            </a:r>
          </a:p>
          <a:p>
            <a:endParaRPr lang="ro-RO" sz="2000" b="1" dirty="0" smtClean="0"/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ro-RO" sz="2000" dirty="0" smtClean="0"/>
              <a:t>O diagnoză a locurilor de muncă din domeniul energetic al regiunii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ro-RO" sz="2000" dirty="0" smtClean="0"/>
              <a:t>O descriere a competențelor profesionale a joburilor din domeniul energetic al regiunii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ro-RO" sz="2000" dirty="0" smtClean="0"/>
              <a:t>Organizarea unei conferințe cu persoane competente din domeniul public, privat, al sindicatelor, universitar, preuniversitar și al organizațiilor de formare profesională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ro-RO" sz="2000" dirty="0" smtClean="0"/>
              <a:t>Dis</a:t>
            </a:r>
            <a:r>
              <a:rPr lang="en-US" sz="2000" dirty="0" smtClean="0"/>
              <a:t>e</a:t>
            </a:r>
            <a:r>
              <a:rPr lang="ro-RO" sz="2000" dirty="0" smtClean="0"/>
              <a:t>minarea informațiilor</a:t>
            </a:r>
            <a:endParaRPr lang="en-US" sz="2000" dirty="0"/>
          </a:p>
        </p:txBody>
      </p:sp>
      <p:grpSp>
        <p:nvGrpSpPr>
          <p:cNvPr id="7" name="Grupare 6"/>
          <p:cNvGrpSpPr/>
          <p:nvPr/>
        </p:nvGrpSpPr>
        <p:grpSpPr>
          <a:xfrm>
            <a:off x="152400" y="5804144"/>
            <a:ext cx="11785600" cy="920321"/>
            <a:chOff x="-5946065" y="5252760"/>
            <a:chExt cx="17799785" cy="1389960"/>
          </a:xfrm>
        </p:grpSpPr>
        <p:sp>
          <p:nvSpPr>
            <p:cNvPr id="8" name="CustomShape 3"/>
            <p:cNvSpPr/>
            <p:nvPr/>
          </p:nvSpPr>
          <p:spPr>
            <a:xfrm>
              <a:off x="-5946065" y="6341400"/>
              <a:ext cx="3941640" cy="301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o-RO" sz="1600" b="1" strike="noStrike" spc="-1" dirty="0">
                  <a:solidFill>
                    <a:srgbClr val="70AD47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2019-1-FR01-KA202-062503</a:t>
              </a:r>
              <a:endParaRPr lang="ro-RO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9" name="Image 6"/>
            <p:cNvPicPr/>
            <p:nvPr/>
          </p:nvPicPr>
          <p:blipFill>
            <a:blip r:embed="rId2"/>
            <a:stretch/>
          </p:blipFill>
          <p:spPr>
            <a:xfrm>
              <a:off x="4510800" y="5252760"/>
              <a:ext cx="7342920" cy="13899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9906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Environment </a:t>
            </a:r>
            <a:r>
              <a:rPr lang="en-US" sz="2400" b="1" dirty="0">
                <a:solidFill>
                  <a:srgbClr val="92D050"/>
                </a:solidFill>
              </a:rPr>
              <a:t>Park </a:t>
            </a:r>
            <a:r>
              <a:rPr lang="en-US" sz="2400" b="1" dirty="0" err="1" smtClean="0">
                <a:solidFill>
                  <a:srgbClr val="92D050"/>
                </a:solidFill>
              </a:rPr>
              <a:t>EnviPark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, Torino</a:t>
            </a:r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8" name="Grupare 7"/>
          <p:cNvGrpSpPr/>
          <p:nvPr/>
        </p:nvGrpSpPr>
        <p:grpSpPr>
          <a:xfrm>
            <a:off x="152400" y="5804144"/>
            <a:ext cx="11785600" cy="920321"/>
            <a:chOff x="-5946065" y="5252760"/>
            <a:chExt cx="17799785" cy="1389960"/>
          </a:xfrm>
        </p:grpSpPr>
        <p:sp>
          <p:nvSpPr>
            <p:cNvPr id="9" name="CustomShape 3"/>
            <p:cNvSpPr/>
            <p:nvPr/>
          </p:nvSpPr>
          <p:spPr>
            <a:xfrm>
              <a:off x="-5946065" y="6341400"/>
              <a:ext cx="3941640" cy="301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o-RO" sz="1600" b="1" strike="noStrike" spc="-1" dirty="0">
                  <a:solidFill>
                    <a:srgbClr val="70AD47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2019-1-FR01-KA202-062503</a:t>
              </a:r>
              <a:endParaRPr lang="ro-RO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10" name="Image 6"/>
            <p:cNvPicPr/>
            <p:nvPr/>
          </p:nvPicPr>
          <p:blipFill>
            <a:blip r:embed="rId2"/>
            <a:stretch/>
          </p:blipFill>
          <p:spPr>
            <a:xfrm>
              <a:off x="4510800" y="5252760"/>
              <a:ext cx="7342920" cy="1389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074" name="Picture 2" descr="Home page - Environment Par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21597"/>
            <a:ext cx="4991582" cy="415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greenroofs.com/wp-content/uploads/2018/09/environment_park_turi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473" y="4038600"/>
            <a:ext cx="20002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nvironment Park | Comitato Dora/Spin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124" y="759669"/>
            <a:ext cx="3553599" cy="21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me page - Environment Park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115" y="2953375"/>
            <a:ext cx="3337086" cy="27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9906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 pa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rteneri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din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</a:rPr>
              <a:t> țări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stituent conținut 2"/>
          <p:cNvSpPr txBox="1">
            <a:spLocks/>
          </p:cNvSpPr>
          <p:nvPr/>
        </p:nvSpPr>
        <p:spPr>
          <a:xfrm>
            <a:off x="401312" y="1752600"/>
            <a:ext cx="11568840" cy="4356344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19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MIFE of </a:t>
            </a:r>
            <a:r>
              <a:rPr kumimoji="0" lang="ro-RO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Territory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Belfort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Franța – Coordonator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Cite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des </a:t>
            </a:r>
            <a:r>
              <a:rPr kumimoji="0" lang="ro-RO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Metiers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La </a:t>
            </a:r>
            <a:r>
              <a:rPr kumimoji="0" lang="ro-RO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Reunion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Franța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ro-RO" sz="1900" kern="0" dirty="0">
                <a:solidFill>
                  <a:sysClr val="windowText" lastClr="000000"/>
                </a:solidFill>
              </a:rPr>
              <a:t>UTBM – University of Technology </a:t>
            </a:r>
            <a:r>
              <a:rPr lang="ro-RO" sz="1900" kern="0" dirty="0" err="1">
                <a:solidFill>
                  <a:sysClr val="windowText" lastClr="000000"/>
                </a:solidFill>
              </a:rPr>
              <a:t>Belfort</a:t>
            </a:r>
            <a:r>
              <a:rPr lang="ro-RO" sz="1900" kern="0" dirty="0">
                <a:solidFill>
                  <a:sysClr val="windowText" lastClr="000000"/>
                </a:solidFill>
              </a:rPr>
              <a:t> – </a:t>
            </a:r>
            <a:r>
              <a:rPr lang="ro-RO" sz="1900" kern="0" dirty="0" err="1">
                <a:solidFill>
                  <a:sysClr val="windowText" lastClr="000000"/>
                </a:solidFill>
              </a:rPr>
              <a:t>Montbeliard</a:t>
            </a:r>
            <a:r>
              <a:rPr lang="ro-RO" sz="1900" kern="0" dirty="0">
                <a:solidFill>
                  <a:sysClr val="windowText" lastClr="000000"/>
                </a:solidFill>
              </a:rPr>
              <a:t>, Franța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EnAIP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</a:t>
            </a:r>
            <a:r>
              <a:rPr kumimoji="0" lang="ro-RO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Ente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Acli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Instrutzione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Profesionale </a:t>
            </a:r>
            <a:r>
              <a:rPr kumimoji="0" lang="ro-RO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Piemonte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Italia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ro-RO" sz="1900" kern="0" dirty="0">
                <a:solidFill>
                  <a:sysClr val="windowText" lastClr="000000"/>
                </a:solidFill>
              </a:rPr>
              <a:t>ITS Energie </a:t>
            </a:r>
            <a:r>
              <a:rPr lang="ro-RO" sz="1900" kern="0" dirty="0" err="1">
                <a:solidFill>
                  <a:sysClr val="windowText" lastClr="000000"/>
                </a:solidFill>
              </a:rPr>
              <a:t>Piemonte</a:t>
            </a:r>
            <a:r>
              <a:rPr lang="ro-RO" sz="1900" kern="0" dirty="0">
                <a:solidFill>
                  <a:sysClr val="windowText" lastClr="000000"/>
                </a:solidFill>
              </a:rPr>
              <a:t>, </a:t>
            </a:r>
            <a:r>
              <a:rPr lang="ro-RO" sz="1900" kern="0" dirty="0" smtClean="0">
                <a:solidFill>
                  <a:sysClr val="windowText" lastClr="000000"/>
                </a:solidFill>
              </a:rPr>
              <a:t>Italia</a:t>
            </a:r>
            <a:endParaRPr lang="en-US" sz="1900" kern="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9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o-RO" sz="1900" kern="0" dirty="0" err="1" smtClean="0">
                <a:solidFill>
                  <a:sysClr val="windowText" lastClr="000000"/>
                </a:solidFill>
              </a:rPr>
              <a:t>Consorci</a:t>
            </a:r>
            <a:r>
              <a:rPr lang="ro-RO" sz="1900" kern="0" dirty="0" smtClean="0">
                <a:solidFill>
                  <a:sysClr val="windowText" lastClr="000000"/>
                </a:solidFill>
              </a:rPr>
              <a:t> </a:t>
            </a:r>
            <a:r>
              <a:rPr lang="ro-RO" sz="1900" kern="0" dirty="0">
                <a:solidFill>
                  <a:sysClr val="windowText" lastClr="000000"/>
                </a:solidFill>
              </a:rPr>
              <a:t>de la Ribera, Spania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o-RO" sz="1900" kern="0" dirty="0" smtClean="0">
                <a:solidFill>
                  <a:sysClr val="windowText" lastClr="000000"/>
                </a:solidFill>
              </a:rPr>
              <a:t>HOU </a:t>
            </a:r>
            <a:r>
              <a:rPr lang="ro-RO" sz="1900" kern="0" dirty="0">
                <a:solidFill>
                  <a:sysClr val="windowText" lastClr="000000"/>
                </a:solidFill>
              </a:rPr>
              <a:t>– </a:t>
            </a:r>
            <a:r>
              <a:rPr lang="ro-RO" sz="1900" kern="0" dirty="0" err="1">
                <a:solidFill>
                  <a:sysClr val="windowText" lastClr="000000"/>
                </a:solidFill>
              </a:rPr>
              <a:t>Hellenic</a:t>
            </a:r>
            <a:r>
              <a:rPr lang="ro-RO" sz="1900" kern="0" dirty="0">
                <a:solidFill>
                  <a:sysClr val="windowText" lastClr="000000"/>
                </a:solidFill>
              </a:rPr>
              <a:t> Open University, Grecia</a:t>
            </a:r>
            <a:endParaRPr lang="en-US" sz="19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ISJ – Inspectoratul Școlar Județean Iași, România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KTH – (</a:t>
            </a:r>
            <a:r>
              <a:rPr kumimoji="0" lang="ro-RO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royal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university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), Suedia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TREXIMA, Slovacia</a:t>
            </a:r>
          </a:p>
        </p:txBody>
      </p:sp>
      <p:grpSp>
        <p:nvGrpSpPr>
          <p:cNvPr id="7" name="Grupare 6"/>
          <p:cNvGrpSpPr/>
          <p:nvPr/>
        </p:nvGrpSpPr>
        <p:grpSpPr>
          <a:xfrm>
            <a:off x="152400" y="5804144"/>
            <a:ext cx="11785600" cy="920321"/>
            <a:chOff x="-5946065" y="5252760"/>
            <a:chExt cx="17799785" cy="1389960"/>
          </a:xfrm>
        </p:grpSpPr>
        <p:sp>
          <p:nvSpPr>
            <p:cNvPr id="8" name="CustomShape 3"/>
            <p:cNvSpPr/>
            <p:nvPr/>
          </p:nvSpPr>
          <p:spPr>
            <a:xfrm>
              <a:off x="-5946065" y="6341400"/>
              <a:ext cx="3941640" cy="301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o-RO" sz="1600" b="1" strike="noStrike" spc="-1" dirty="0">
                  <a:solidFill>
                    <a:srgbClr val="70AD47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2019-1-FR01-KA202-062503</a:t>
              </a:r>
              <a:endParaRPr lang="ro-RO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9" name="Image 6"/>
            <p:cNvPicPr/>
            <p:nvPr/>
          </p:nvPicPr>
          <p:blipFill>
            <a:blip r:embed="rId2"/>
            <a:stretch/>
          </p:blipFill>
          <p:spPr>
            <a:xfrm>
              <a:off x="4510800" y="5252760"/>
              <a:ext cx="7342920" cy="13899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2"/>
          <p:cNvSpPr txBox="1">
            <a:spLocks/>
          </p:cNvSpPr>
          <p:nvPr/>
        </p:nvSpPr>
        <p:spPr>
          <a:xfrm>
            <a:off x="1219200" y="990600"/>
            <a:ext cx="8229600" cy="8717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Programul </a:t>
            </a:r>
            <a:r>
              <a:rPr lang="en-US" sz="2400" b="1" kern="0" dirty="0" err="1" smtClean="0">
                <a:solidFill>
                  <a:schemeClr val="accent3">
                    <a:lumMod val="75000"/>
                  </a:schemeClr>
                </a:solidFill>
              </a:rPr>
              <a:t>reuniunii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transna</a:t>
            </a: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ţi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onale</a:t>
            </a: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 de la </a:t>
            </a:r>
            <a:r>
              <a:rPr lang="en-US" sz="2400" b="1" kern="0" noProof="0" dirty="0" smtClean="0">
                <a:solidFill>
                  <a:schemeClr val="accent3">
                    <a:lumMod val="75000"/>
                  </a:schemeClr>
                </a:solidFill>
              </a:rPr>
              <a:t>TORINO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Substituent conținut 1"/>
          <p:cNvSpPr txBox="1">
            <a:spLocks/>
          </p:cNvSpPr>
          <p:nvPr/>
        </p:nvSpPr>
        <p:spPr>
          <a:xfrm>
            <a:off x="872068" y="1676401"/>
            <a:ext cx="5147732" cy="4572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 smtClean="0">
                <a:solidFill>
                  <a:sysClr val="windowText" lastClr="000000"/>
                </a:solidFill>
              </a:rPr>
              <a:t>Miercuri</a:t>
            </a: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</a:t>
            </a:r>
            <a:r>
              <a:rPr lang="en-US" sz="2400" b="1" kern="0" dirty="0" err="1" smtClean="0">
                <a:solidFill>
                  <a:sysClr val="windowText" lastClr="000000"/>
                </a:solidFill>
              </a:rPr>
              <a:t>martie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22</a:t>
            </a:r>
            <a:endParaRPr kumimoji="0" lang="ro-RO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Reiterarea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obiectivelor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proiectului</a:t>
            </a:r>
            <a:r>
              <a:rPr lang="en-US" sz="2000" kern="0" dirty="0">
                <a:solidFill>
                  <a:sysClr val="windowText" lastClr="000000"/>
                </a:solidFill>
              </a:rPr>
              <a:t> WATT ELSE </a:t>
            </a:r>
            <a:r>
              <a:rPr lang="ro-RO" sz="2000" kern="0" dirty="0">
                <a:solidFill>
                  <a:sysClr val="windowText" lastClr="000000"/>
                </a:solidFill>
              </a:rPr>
              <a:t>ş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i</a:t>
            </a:r>
            <a:r>
              <a:rPr lang="en-US" sz="2000" kern="0" dirty="0">
                <a:solidFill>
                  <a:sysClr val="windowText" lastClr="000000"/>
                </a:solidFill>
              </a:rPr>
              <a:t> a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sarcinilor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fiec</a:t>
            </a:r>
            <a:r>
              <a:rPr lang="ro-RO" sz="2000" kern="0" dirty="0">
                <a:solidFill>
                  <a:sysClr val="windowText" lastClr="000000"/>
                </a:solidFill>
              </a:rPr>
              <a:t>ă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rui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partener</a:t>
            </a:r>
            <a:endParaRPr kumimoji="0" lang="ro-RO" sz="19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</a:rPr>
              <a:t> Workshop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 smtClean="0"/>
              <a:t>finalizarea</a:t>
            </a:r>
            <a:r>
              <a:rPr lang="en-US" sz="2000" dirty="0" smtClean="0"/>
              <a:t> </a:t>
            </a:r>
            <a:r>
              <a:rPr lang="en-US" sz="2000" dirty="0" err="1" smtClean="0"/>
              <a:t>scenariului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programului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 smtClean="0"/>
              <a:t>formare</a:t>
            </a:r>
            <a:r>
              <a:rPr lang="en-US" sz="2000" dirty="0" smtClean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energetic</a:t>
            </a:r>
            <a:endParaRPr lang="en-US" sz="1900" kern="0" dirty="0" smtClean="0">
              <a:solidFill>
                <a:sysClr val="windowText" lastClr="000000"/>
              </a:solidFill>
            </a:endParaRPr>
          </a:p>
          <a:p>
            <a:pPr marL="0"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kumimoji="0" lang="en-US" sz="19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9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Prezentarea</a:t>
            </a:r>
            <a:r>
              <a:rPr kumimoji="0" lang="en-US" sz="19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2000" dirty="0"/>
              <a:t>a </a:t>
            </a:r>
            <a:r>
              <a:rPr lang="en-US" sz="2000" dirty="0" err="1"/>
              <a:t>proiectului</a:t>
            </a:r>
            <a:r>
              <a:rPr lang="en-US" sz="2000" dirty="0"/>
              <a:t>  </a:t>
            </a:r>
            <a:r>
              <a:rPr lang="en-US" sz="2000" b="1" dirty="0"/>
              <a:t>PROSPECT2030</a:t>
            </a:r>
            <a:r>
              <a:rPr lang="en-US" sz="2000" dirty="0"/>
              <a:t> care se </a:t>
            </a:r>
            <a:r>
              <a:rPr lang="en-US" sz="2000" dirty="0" err="1"/>
              <a:t>concentrează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o </a:t>
            </a:r>
            <a:r>
              <a:rPr lang="en-US" sz="2000" dirty="0" err="1"/>
              <a:t>buna</a:t>
            </a:r>
            <a:r>
              <a:rPr lang="en-US" sz="2000" dirty="0"/>
              <a:t> </a:t>
            </a:r>
            <a:r>
              <a:rPr lang="en-US" sz="2000" dirty="0" err="1"/>
              <a:t>guvernare</a:t>
            </a:r>
            <a:r>
              <a:rPr lang="en-US" sz="2000" dirty="0"/>
              <a:t>, ca </a:t>
            </a:r>
            <a:r>
              <a:rPr lang="en-US" sz="2000" dirty="0" err="1"/>
              <a:t>acțiune</a:t>
            </a:r>
            <a:r>
              <a:rPr lang="en-US" sz="2000" dirty="0"/>
              <a:t> </a:t>
            </a:r>
            <a:r>
              <a:rPr lang="en-US" sz="2000" dirty="0" err="1"/>
              <a:t>fundamentală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reducerea</a:t>
            </a:r>
            <a:r>
              <a:rPr lang="en-US" sz="2000" dirty="0"/>
              <a:t> </a:t>
            </a:r>
            <a:r>
              <a:rPr lang="en-US" sz="2000" dirty="0" err="1"/>
              <a:t>emisiilor</a:t>
            </a:r>
            <a:r>
              <a:rPr lang="en-US" sz="2000" dirty="0"/>
              <a:t> de CO2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stimularea</a:t>
            </a:r>
            <a:r>
              <a:rPr lang="en-US" sz="2000" dirty="0"/>
              <a:t> </a:t>
            </a:r>
            <a:r>
              <a:rPr lang="en-US" sz="2000" dirty="0" err="1"/>
              <a:t>tranziției</a:t>
            </a:r>
            <a:r>
              <a:rPr lang="en-US" sz="2000" dirty="0"/>
              <a:t> </a:t>
            </a:r>
            <a:r>
              <a:rPr lang="en-US" sz="2000" dirty="0" err="1"/>
              <a:t>energetice</a:t>
            </a:r>
            <a:r>
              <a:rPr lang="en-US" sz="2000" dirty="0"/>
              <a:t> </a:t>
            </a:r>
            <a:r>
              <a:rPr lang="en-US" sz="2000" dirty="0" err="1"/>
              <a:t>către</a:t>
            </a:r>
            <a:r>
              <a:rPr lang="en-US" sz="2000" dirty="0"/>
              <a:t> o </a:t>
            </a:r>
            <a:r>
              <a:rPr lang="en-US" sz="2000" dirty="0" err="1"/>
              <a:t>economie</a:t>
            </a:r>
            <a:r>
              <a:rPr lang="en-US" sz="2000" dirty="0"/>
              <a:t> cu </a:t>
            </a:r>
            <a:r>
              <a:rPr lang="en-US" sz="2000" dirty="0" err="1"/>
              <a:t>emisii</a:t>
            </a:r>
            <a:r>
              <a:rPr lang="en-US" sz="2000" dirty="0"/>
              <a:t> </a:t>
            </a:r>
            <a:r>
              <a:rPr lang="en-US" sz="2000" dirty="0" err="1"/>
              <a:t>scăzute</a:t>
            </a:r>
            <a:r>
              <a:rPr lang="en-US" sz="2000" dirty="0"/>
              <a:t> de </a:t>
            </a:r>
            <a:r>
              <a:rPr lang="en-US" sz="2000" dirty="0" smtClean="0"/>
              <a:t>carbon de </a:t>
            </a:r>
            <a:r>
              <a:rPr lang="en-US" sz="2000" dirty="0" err="1" smtClean="0"/>
              <a:t>către</a:t>
            </a:r>
            <a:r>
              <a:rPr lang="en-US" sz="2000" dirty="0" smtClean="0"/>
              <a:t> </a:t>
            </a:r>
            <a:r>
              <a:rPr lang="en-US" sz="2000" dirty="0" err="1" smtClean="0"/>
              <a:t>reprezentantul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Universității</a:t>
            </a:r>
            <a:r>
              <a:rPr lang="en-US" sz="2000" dirty="0" smtClean="0"/>
              <a:t> </a:t>
            </a:r>
            <a:r>
              <a:rPr lang="en-US" sz="2000" dirty="0" err="1" smtClean="0"/>
              <a:t>Tehnice</a:t>
            </a:r>
            <a:r>
              <a:rPr lang="en-US" sz="2000" dirty="0" smtClean="0"/>
              <a:t> din Torino</a:t>
            </a:r>
            <a:endParaRPr kumimoji="0" lang="ro-RO" sz="19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Grupare 3"/>
          <p:cNvGrpSpPr/>
          <p:nvPr/>
        </p:nvGrpSpPr>
        <p:grpSpPr>
          <a:xfrm>
            <a:off x="152400" y="5804144"/>
            <a:ext cx="11785600" cy="920321"/>
            <a:chOff x="-5946065" y="5252760"/>
            <a:chExt cx="17799785" cy="1389960"/>
          </a:xfrm>
        </p:grpSpPr>
        <p:sp>
          <p:nvSpPr>
            <p:cNvPr id="5" name="CustomShape 3"/>
            <p:cNvSpPr/>
            <p:nvPr/>
          </p:nvSpPr>
          <p:spPr>
            <a:xfrm>
              <a:off x="-5946065" y="6341400"/>
              <a:ext cx="3941640" cy="301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o-RO" sz="1600" b="1" strike="noStrike" spc="-1" dirty="0">
                  <a:solidFill>
                    <a:srgbClr val="70AD47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2019-1-FR01-KA202-062503</a:t>
              </a:r>
              <a:endParaRPr lang="ro-RO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6" name="Image 6"/>
            <p:cNvPicPr/>
            <p:nvPr/>
          </p:nvPicPr>
          <p:blipFill>
            <a:blip r:embed="rId2"/>
            <a:stretch/>
          </p:blipFill>
          <p:spPr>
            <a:xfrm>
              <a:off x="4510800" y="5252760"/>
              <a:ext cx="7342920" cy="1389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162" y="1862328"/>
            <a:ext cx="5899566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/>
          </p:cNvSpPr>
          <p:nvPr/>
        </p:nvSpPr>
        <p:spPr>
          <a:xfrm>
            <a:off x="1676400" y="11430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defRPr/>
            </a:pPr>
            <a:r>
              <a:rPr lang="ro-RO" sz="2400" b="1" kern="0" dirty="0" smtClean="0">
                <a:solidFill>
                  <a:schemeClr val="accent3">
                    <a:lumMod val="75000"/>
                  </a:schemeClr>
                </a:solidFill>
              </a:rPr>
              <a:t>Programul </a:t>
            </a:r>
            <a:r>
              <a:rPr lang="en-US" sz="2400" b="1" kern="0" dirty="0" err="1" smtClean="0">
                <a:solidFill>
                  <a:schemeClr val="accent3">
                    <a:lumMod val="75000"/>
                  </a:schemeClr>
                </a:solidFill>
              </a:rPr>
              <a:t>reuniunii</a:t>
            </a:r>
            <a:r>
              <a:rPr lang="en-US" sz="2400" b="1" kern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kern="0" dirty="0" err="1" smtClean="0">
                <a:solidFill>
                  <a:schemeClr val="accent3">
                    <a:lumMod val="75000"/>
                  </a:schemeClr>
                </a:solidFill>
              </a:rPr>
              <a:t>transna</a:t>
            </a:r>
            <a:r>
              <a:rPr lang="ro-RO" sz="2400" b="1" kern="0" dirty="0" smtClean="0">
                <a:solidFill>
                  <a:schemeClr val="accent3">
                    <a:lumMod val="75000"/>
                  </a:schemeClr>
                </a:solidFill>
              </a:rPr>
              <a:t>ţ</a:t>
            </a:r>
            <a:r>
              <a:rPr lang="en-US" sz="2400" b="1" kern="0" dirty="0" err="1" smtClean="0">
                <a:solidFill>
                  <a:schemeClr val="accent3">
                    <a:lumMod val="75000"/>
                  </a:schemeClr>
                </a:solidFill>
              </a:rPr>
              <a:t>ionale</a:t>
            </a:r>
            <a:r>
              <a:rPr lang="ro-RO" sz="2400" b="1" kern="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o-RO" sz="2400" b="1" kern="0" dirty="0">
                <a:solidFill>
                  <a:schemeClr val="accent3">
                    <a:lumMod val="75000"/>
                  </a:schemeClr>
                </a:solidFill>
              </a:rPr>
              <a:t>de la </a:t>
            </a:r>
            <a:r>
              <a:rPr lang="en-US" sz="2400" b="1" kern="0" dirty="0" smtClean="0">
                <a:solidFill>
                  <a:schemeClr val="accent3">
                    <a:lumMod val="75000"/>
                  </a:schemeClr>
                </a:solidFill>
              </a:rPr>
              <a:t>TORINO</a:t>
            </a:r>
            <a:endParaRPr lang="en-US" sz="2400" b="1" kern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Substituent conținut 2"/>
          <p:cNvSpPr txBox="1">
            <a:spLocks/>
          </p:cNvSpPr>
          <p:nvPr/>
        </p:nvSpPr>
        <p:spPr>
          <a:xfrm>
            <a:off x="381000" y="2014927"/>
            <a:ext cx="5410200" cy="4419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err="1" smtClean="0">
                <a:solidFill>
                  <a:sysClr val="windowText" lastClr="000000"/>
                </a:solidFill>
              </a:rPr>
              <a:t>Joi</a:t>
            </a:r>
            <a:r>
              <a:rPr kumimoji="0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martie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20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22</a:t>
            </a:r>
            <a:endParaRPr kumimoji="0" lang="ro-RO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kern="0" dirty="0" err="1" smtClean="0">
                <a:solidFill>
                  <a:sysClr val="windowText" lastClr="000000"/>
                </a:solidFill>
              </a:rPr>
              <a:t>Conferința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</a:t>
            </a:r>
            <a:r>
              <a:rPr lang="it-IT" sz="2000" dirty="0" smtClean="0"/>
              <a:t>trasfrontalieră </a:t>
            </a:r>
            <a:r>
              <a:rPr lang="it-IT" sz="2000" b="1" dirty="0" smtClean="0"/>
              <a:t>ALCOTRA</a:t>
            </a:r>
            <a:endParaRPr lang="en-US" sz="2000" b="1" kern="0" dirty="0" smtClean="0">
              <a:solidFill>
                <a:sysClr val="windowText" lastClr="0000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kern="0" dirty="0" err="1" smtClean="0">
                <a:solidFill>
                  <a:sysClr val="windowText" lastClr="000000"/>
                </a:solidFill>
              </a:rPr>
              <a:t>Diseminarea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activităților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proiectului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WATT ELSE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în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cadrul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conerinței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ALCOTRA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Workshop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privind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 </a:t>
            </a:r>
            <a:r>
              <a:rPr lang="ro-RO" sz="2000" dirty="0" smtClean="0"/>
              <a:t>sensibilizarea </a:t>
            </a:r>
            <a:r>
              <a:rPr lang="ro-RO" sz="2000" dirty="0"/>
              <a:t>unei game largi de actori (elevi, studenți, firme, organizații de formare, universități, autorități publice</a:t>
            </a:r>
            <a:r>
              <a:rPr lang="ro-RO" sz="2000" dirty="0" smtClean="0"/>
              <a:t>)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privind</a:t>
            </a:r>
            <a:r>
              <a:rPr lang="en-US" sz="2000" kern="0" dirty="0">
                <a:solidFill>
                  <a:sysClr val="windowText" lastClr="000000"/>
                </a:solidFill>
              </a:rPr>
              <a:t> 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identificarea</a:t>
            </a:r>
            <a:r>
              <a:rPr lang="en-US" sz="2000" kern="0" dirty="0">
                <a:solidFill>
                  <a:sysClr val="windowText" lastClr="000000"/>
                </a:solidFill>
              </a:rPr>
              <a:t> c</a:t>
            </a:r>
            <a:r>
              <a:rPr lang="ro-RO" sz="2000" kern="0" dirty="0">
                <a:solidFill>
                  <a:sysClr val="windowText" lastClr="000000"/>
                </a:solidFill>
              </a:rPr>
              <a:t>o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mpeten</a:t>
            </a:r>
            <a:r>
              <a:rPr lang="ro-RO" sz="2000" kern="0" dirty="0">
                <a:solidFill>
                  <a:sysClr val="windowText" lastClr="000000"/>
                </a:solidFill>
              </a:rPr>
              <a:t>ţ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elor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din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domeniul</a:t>
            </a:r>
            <a:r>
              <a:rPr lang="en-US" sz="2000" kern="0" dirty="0">
                <a:solidFill>
                  <a:sysClr val="windowText" lastClr="000000"/>
                </a:solidFill>
              </a:rPr>
              <a:t> energetic </a:t>
            </a:r>
            <a:r>
              <a:rPr lang="ro-RO" sz="2000" kern="0" dirty="0">
                <a:solidFill>
                  <a:sysClr val="windowText" lastClr="000000"/>
                </a:solidFill>
              </a:rPr>
              <a:t>în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fiec</a:t>
            </a:r>
            <a:r>
              <a:rPr lang="ro-RO" sz="2000" kern="0" dirty="0">
                <a:solidFill>
                  <a:sysClr val="windowText" lastClr="000000"/>
                </a:solidFill>
              </a:rPr>
              <a:t>a</a:t>
            </a:r>
            <a:r>
              <a:rPr lang="en-US" sz="2000" kern="0" dirty="0">
                <a:solidFill>
                  <a:sysClr val="windowText" lastClr="000000"/>
                </a:solidFill>
              </a:rPr>
              <a:t>re </a:t>
            </a:r>
            <a:r>
              <a:rPr lang="ro-RO" sz="2000" kern="0" dirty="0">
                <a:solidFill>
                  <a:sysClr val="windowText" lastClr="000000"/>
                </a:solidFill>
              </a:rPr>
              <a:t>ţa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ri</a:t>
            </a:r>
            <a:r>
              <a:rPr lang="ro-RO" sz="2000" kern="0" dirty="0">
                <a:solidFill>
                  <a:sysClr val="windowText" lastClr="000000"/>
                </a:solidFill>
              </a:rPr>
              <a:t>ă </a:t>
            </a:r>
            <a:r>
              <a:rPr lang="ro-RO" sz="2000" dirty="0" smtClean="0"/>
              <a:t>.</a:t>
            </a:r>
            <a:endParaRPr kumimoji="0" lang="ro-RO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kern="0" dirty="0" err="1" smtClean="0">
                <a:solidFill>
                  <a:sysClr val="windowText" lastClr="000000"/>
                </a:solidFill>
              </a:rPr>
              <a:t>Finalizarea</a:t>
            </a:r>
            <a:r>
              <a:rPr kumimoji="0" lang="ro-RO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obiectivelor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și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conținutului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pentru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sesiunea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formare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o-RO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 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mai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</a:t>
            </a:r>
            <a:r>
              <a:rPr kumimoji="0" lang="ro-RO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202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- </a:t>
            </a:r>
            <a:r>
              <a:rPr lang="en-US" sz="2000" dirty="0" smtClean="0"/>
              <a:t>Stockholm</a:t>
            </a:r>
            <a:r>
              <a:rPr lang="en-US" sz="2000" dirty="0"/>
              <a:t> 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kern="0" noProof="0" dirty="0" err="1" smtClean="0">
                <a:solidFill>
                  <a:sysClr val="windowText" lastClr="000000"/>
                </a:solidFill>
              </a:rPr>
              <a:t>Vizit</a:t>
            </a:r>
            <a:r>
              <a:rPr lang="ro-RO" sz="2000" kern="0" noProof="0" dirty="0" smtClean="0">
                <a:solidFill>
                  <a:sysClr val="windowText" lastClr="000000"/>
                </a:solidFill>
              </a:rPr>
              <a:t>ă</a:t>
            </a:r>
            <a:r>
              <a:rPr lang="en-US" sz="2000" kern="0" noProof="0" dirty="0" smtClean="0">
                <a:solidFill>
                  <a:sysClr val="windowText" lastClr="000000"/>
                </a:solidFill>
              </a:rPr>
              <a:t> de </a:t>
            </a:r>
            <a:r>
              <a:rPr lang="en-US" sz="2000" kern="0" noProof="0" dirty="0" err="1" smtClean="0">
                <a:solidFill>
                  <a:sysClr val="windowText" lastClr="000000"/>
                </a:solidFill>
              </a:rPr>
              <a:t>studiu</a:t>
            </a:r>
            <a:r>
              <a:rPr lang="en-US" sz="2000" kern="0" noProof="0" dirty="0" smtClean="0">
                <a:solidFill>
                  <a:sysClr val="windowText" lastClr="000000"/>
                </a:solidFill>
              </a:rPr>
              <a:t> - </a:t>
            </a:r>
            <a:r>
              <a:rPr lang="en-US" sz="2000" b="1" dirty="0" err="1" smtClean="0"/>
              <a:t>Parcul</a:t>
            </a:r>
            <a:r>
              <a:rPr lang="en-US" sz="2000" b="1" dirty="0" smtClean="0"/>
              <a:t> </a:t>
            </a:r>
            <a:r>
              <a:rPr lang="en-US" sz="2000" b="1" dirty="0" err="1"/>
              <a:t>Tehnologic</a:t>
            </a:r>
            <a:r>
              <a:rPr lang="en-US" sz="2000" b="1" dirty="0"/>
              <a:t> </a:t>
            </a:r>
            <a:r>
              <a:rPr lang="en-US" sz="2000" b="1" dirty="0" smtClean="0"/>
              <a:t>Torino 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" name="Grupare 6"/>
          <p:cNvGrpSpPr/>
          <p:nvPr/>
        </p:nvGrpSpPr>
        <p:grpSpPr>
          <a:xfrm>
            <a:off x="152400" y="5804144"/>
            <a:ext cx="11785600" cy="920321"/>
            <a:chOff x="-5946065" y="5252760"/>
            <a:chExt cx="17799785" cy="1389960"/>
          </a:xfrm>
        </p:grpSpPr>
        <p:sp>
          <p:nvSpPr>
            <p:cNvPr id="8" name="CustomShape 3"/>
            <p:cNvSpPr/>
            <p:nvPr/>
          </p:nvSpPr>
          <p:spPr>
            <a:xfrm>
              <a:off x="-5946065" y="6341400"/>
              <a:ext cx="3941640" cy="301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o-RO" sz="1600" b="1" strike="noStrike" spc="-1" dirty="0">
                  <a:solidFill>
                    <a:srgbClr val="70AD47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2019-1-FR01-KA202-062503</a:t>
              </a:r>
              <a:endParaRPr lang="ro-RO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9" name="Image 6"/>
            <p:cNvPicPr/>
            <p:nvPr/>
          </p:nvPicPr>
          <p:blipFill>
            <a:blip r:embed="rId2"/>
            <a:stretch/>
          </p:blipFill>
          <p:spPr>
            <a:xfrm>
              <a:off x="4510800" y="5252760"/>
              <a:ext cx="7342920" cy="1389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547554"/>
            <a:ext cx="568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9480" y="685800"/>
            <a:ext cx="11125320" cy="1066800"/>
          </a:xfrm>
        </p:spPr>
        <p:txBody>
          <a:bodyPr/>
          <a:lstStyle/>
          <a:p>
            <a:pPr lvl="0" algn="ctr"/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Programul </a:t>
            </a:r>
            <a:r>
              <a:rPr lang="en-US" sz="2400" b="1" kern="0" dirty="0" err="1" smtClean="0">
                <a:solidFill>
                  <a:schemeClr val="accent3">
                    <a:lumMod val="75000"/>
                  </a:schemeClr>
                </a:solidFill>
              </a:rPr>
              <a:t>reuniunii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transna</a:t>
            </a: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ţi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onale</a:t>
            </a: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 de la </a:t>
            </a:r>
            <a:r>
              <a:rPr lang="en-US" sz="2400" b="1" kern="0" noProof="0" dirty="0" smtClean="0">
                <a:solidFill>
                  <a:schemeClr val="accent3">
                    <a:lumMod val="75000"/>
                  </a:schemeClr>
                </a:solidFill>
              </a:rPr>
              <a:t>TORINO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</a:br>
            <a:endParaRPr lang="en-US" sz="2400" dirty="0"/>
          </a:p>
        </p:txBody>
      </p:sp>
      <p:sp>
        <p:nvSpPr>
          <p:cNvPr id="3" name="Subtitlu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896720" cy="681480"/>
          </a:xfrm>
        </p:spPr>
        <p:txBody>
          <a:bodyPr/>
          <a:lstStyle/>
          <a:p>
            <a:r>
              <a:rPr lang="en-US" b="1" kern="0" dirty="0" smtClean="0">
                <a:solidFill>
                  <a:sysClr val="windowText" lastClr="000000"/>
                </a:solidFill>
              </a:rPr>
              <a:t>      Joi</a:t>
            </a:r>
            <a:r>
              <a:rPr lang="ro-RO" b="1" kern="0" dirty="0" smtClean="0">
                <a:solidFill>
                  <a:sysClr val="windowText" lastClr="000000"/>
                </a:solidFill>
              </a:rPr>
              <a:t>, 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3 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martie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ro-RO" b="1" kern="0" dirty="0" smtClean="0">
                <a:solidFill>
                  <a:sysClr val="windowText" lastClr="000000"/>
                </a:solidFill>
              </a:rPr>
              <a:t> 20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22</a:t>
            </a:r>
            <a:r>
              <a:rPr lang="en-US" b="1" dirty="0" smtClean="0"/>
              <a:t>-</a:t>
            </a:r>
            <a:r>
              <a:rPr lang="en-US" b="1" kern="0" noProof="0" dirty="0" err="1" smtClean="0">
                <a:solidFill>
                  <a:sysClr val="windowText" lastClr="000000"/>
                </a:solidFill>
              </a:rPr>
              <a:t>Vizit</a:t>
            </a:r>
            <a:r>
              <a:rPr lang="ro-RO" b="1" kern="0" noProof="0" dirty="0" smtClean="0">
                <a:solidFill>
                  <a:sysClr val="windowText" lastClr="000000"/>
                </a:solidFill>
              </a:rPr>
              <a:t>ă</a:t>
            </a:r>
            <a:r>
              <a:rPr lang="en-US" b="1" kern="0" noProof="0" dirty="0" smtClean="0">
                <a:solidFill>
                  <a:sysClr val="windowText" lastClr="000000"/>
                </a:solidFill>
              </a:rPr>
              <a:t> de </a:t>
            </a:r>
            <a:r>
              <a:rPr lang="en-US" b="1" kern="0" noProof="0" dirty="0" err="1" smtClean="0">
                <a:solidFill>
                  <a:sysClr val="windowText" lastClr="000000"/>
                </a:solidFill>
              </a:rPr>
              <a:t>studiu</a:t>
            </a:r>
            <a:r>
              <a:rPr lang="en-US" b="1" kern="0" noProof="0" dirty="0" smtClean="0">
                <a:solidFill>
                  <a:sysClr val="windowText" lastClr="000000"/>
                </a:solidFill>
              </a:rPr>
              <a:t> </a:t>
            </a:r>
            <a:r>
              <a:rPr lang="en-US" kern="0" noProof="0" dirty="0" smtClean="0">
                <a:solidFill>
                  <a:sysClr val="windowText" lastClr="000000"/>
                </a:solidFill>
              </a:rPr>
              <a:t>- </a:t>
            </a:r>
            <a:r>
              <a:rPr lang="en-US" b="1" dirty="0" err="1" smtClean="0"/>
              <a:t>Parcul</a:t>
            </a:r>
            <a:r>
              <a:rPr lang="en-US" b="1" dirty="0" smtClean="0"/>
              <a:t> </a:t>
            </a:r>
            <a:r>
              <a:rPr lang="en-US" b="1" dirty="0" err="1" smtClean="0"/>
              <a:t>Tehnologic</a:t>
            </a:r>
            <a:r>
              <a:rPr lang="en-US" b="1" dirty="0" smtClean="0"/>
              <a:t> Torino 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/>
            <a:endParaRPr lang="en-US" dirty="0"/>
          </a:p>
        </p:txBody>
      </p:sp>
      <p:sp>
        <p:nvSpPr>
          <p:cNvPr id="4" name="AutoShape 2" descr="blob:https://web.whatsapp.com/c5604f8d-514c-4dd6-8cd4-9854fa2838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95436" y="2171539"/>
            <a:ext cx="31242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200" y="2210442"/>
            <a:ext cx="3181592" cy="42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Environment Park (@EnvironmentPark) / Twitt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225478"/>
            <a:ext cx="4666033" cy="31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36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5540</TotalTime>
  <Words>428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DejaVu Sans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Programul reuniunii transnaţionale de la TORINO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gabi</cp:lastModifiedBy>
  <cp:revision>56</cp:revision>
  <dcterms:modified xsi:type="dcterms:W3CDTF">2022-03-06T15:32:12Z</dcterms:modified>
</cp:coreProperties>
</file>

<file path=docProps/core1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2019-05-14T06:57:56Z</dcterms:created>
  <dc:creator>Anna Maillard</dc:creator>
  <dc:description/>
  <dc:language>ro-RO</dc:language>
  <cp:lastModifiedBy/>
  <cp:lastPrinted>2019-08-09T07:22:19Z</cp:lastPrinted>
  <dcterms:modified xsi:type="dcterms:W3CDTF">2019-10-11T08:42:37Z</dcterms:modified>
  <cp:revision>398</cp:revision>
  <dc:subject/>
  <dc:title>WATT ELSE - CRÉER UNE DYNAMIQUE EUROPÉENNE DE TRANSITION DES MÉTIERS DE L’ÉNERGIE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